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97" r:id="rId2"/>
    <p:sldMasterId id="2147483685" r:id="rId3"/>
    <p:sldMasterId id="2147483709" r:id="rId4"/>
  </p:sldMasterIdLst>
  <p:notesMasterIdLst>
    <p:notesMasterId r:id="rId16"/>
  </p:notesMasterIdLst>
  <p:sldIdLst>
    <p:sldId id="260" r:id="rId5"/>
    <p:sldId id="301" r:id="rId6"/>
    <p:sldId id="304" r:id="rId7"/>
    <p:sldId id="308" r:id="rId8"/>
    <p:sldId id="305" r:id="rId9"/>
    <p:sldId id="310" r:id="rId10"/>
    <p:sldId id="307" r:id="rId11"/>
    <p:sldId id="311" r:id="rId12"/>
    <p:sldId id="306" r:id="rId13"/>
    <p:sldId id="309" r:id="rId14"/>
    <p:sldId id="295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6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CF30EE-5DC2-3676-37AE-CD0E605C87E9}" v="2" dt="2020-04-28T14:09:09.751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7" autoAdjust="0"/>
    <p:restoredTop sz="94343" autoAdjust="0"/>
  </p:normalViewPr>
  <p:slideViewPr>
    <p:cSldViewPr snapToGrid="0">
      <p:cViewPr varScale="1">
        <p:scale>
          <a:sx n="87" d="100"/>
          <a:sy n="87" d="100"/>
        </p:scale>
        <p:origin x="485" y="-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jula G.G.L it16022416" userId="S::it16022416@my.sliit.lk::ab0c2753-7cc8-4e42-9862-76be109a407a" providerId="AD" clId="Web-{66CF30EE-5DC2-3676-37AE-CD0E605C87E9}"/>
    <pc:docChg chg="addSld delSld">
      <pc:chgData name="Anjula G.G.L it16022416" userId="S::it16022416@my.sliit.lk::ab0c2753-7cc8-4e42-9862-76be109a407a" providerId="AD" clId="Web-{66CF30EE-5DC2-3676-37AE-CD0E605C87E9}" dt="2020-04-28T14:09:09.673" v="1"/>
      <pc:docMkLst>
        <pc:docMk/>
      </pc:docMkLst>
      <pc:sldChg chg="add del">
        <pc:chgData name="Anjula G.G.L it16022416" userId="S::it16022416@my.sliit.lk::ab0c2753-7cc8-4e42-9862-76be109a407a" providerId="AD" clId="Web-{66CF30EE-5DC2-3676-37AE-CD0E605C87E9}" dt="2020-04-28T14:09:09.673" v="1"/>
        <pc:sldMkLst>
          <pc:docMk/>
          <pc:sldMk cId="3591178212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8B0A473-9B17-445F-83AD-D0AA855850FE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3EFFECB-D504-4681-A242-7B9D313FC1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12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FFECB-D504-4681-A242-7B9D313FC12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EFFECB-D504-4681-A242-7B9D313FC12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7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9DFBE-75E8-4D01-A077-BFA9A0CEC431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7A285-7D14-47A0-9C6C-BC3C8BA3A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1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3752F-3A48-4A32-991D-D1520F86CDFC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41F9F-AC14-4928-BA4C-5666BE6F3A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6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2A2B2-4F20-43CA-9CEB-D6FBF9B2C793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9F04A-FCFA-4D76-943C-5FBDC5A933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45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8836E-7D53-4D8F-B798-49438DC3F658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1B1E9-747C-4FEA-9B65-9886EC262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85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78E1C-EF95-4EC2-A6AC-9BA671DCA247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9B1A8-BD0C-4BA7-94E0-D8407810F8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17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32478-5319-445C-BCFC-3CF394885037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5302B-3E6B-4EF4-A286-DDA753035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94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0D006-6F44-44A8-A39D-4DCBDF76D4ED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07A29-5D83-477F-A387-F3E2B264C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86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6E35E-6C93-42B4-8DC1-C5C7680FC0B5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64464-99A6-4705-B760-069538443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66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20158-16DF-4EF5-A67A-ED771941E563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D472E-7AAA-44DD-8AB1-D58EE61DF2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72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69C87-4DD0-4E62-88EF-8A2068BEF2C3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9F998-7C63-4EB4-9935-DE0EB1B1FA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21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6B97D-B824-4ADC-92F6-293D9427C450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9F658-5927-414B-8680-2ECCCD50A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6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E8F60-1D99-4521-872B-523850C08F92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7154A-26CC-48E0-871F-6831BEEEEB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67884-94A7-4C38-89C8-0DBF9A772ED8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FFDB9-0D49-4700-A601-0BFC493B4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06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459F4-61F3-46A9-BC43-16102E3FEA6C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E4DBF-1CCA-4787-9504-5720F9930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56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83E52-BEFC-4BDC-AD4F-DA5D34161862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FBFA4-0710-45EA-BA74-B73EAFDFBB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35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9B3EB-AA9D-40F4-AAA0-AF032103B5A1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DD11F3-C771-4343-B002-57B00058A4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4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4D354-7B46-4773-8C58-D20AF2337B54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3BC42-04B7-4C49-8F70-628DA2800F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82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DE2B4-48FF-43AA-9E4B-B89ED2B5DC56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25FB8-7849-4835-BECF-9E2A115A0D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456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58D61-E942-4FF9-8AD8-7E8D57E3C09F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F2A79-9C78-4624-BC28-8A4CB2C813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20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909C8-5685-4A49-A55B-4E754D9896EB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D6F09E-7497-47E3-8070-352F94CC2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90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D3E39-EE75-43F7-B0D1-4AE0679B109D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C2116B-E709-4BD6-9CC3-EF39C82672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688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558AE-3E3D-401C-851B-11DB57DE96D4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398DE-6700-4180-A2C7-0BC855BDB0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1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94039-93F7-495F-8593-907AC6C458CC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C631B-716E-4092-AF00-5DECB123A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9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6290E-D6F7-447A-8F14-0DBAB3DD6EF9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2D447-F77F-43CD-8A65-22FDBDD73A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815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2973F-2440-4315-9351-1ECE235FE8D5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7A6E7-EE71-40B6-A28F-FA8441DF25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91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EAFD-B647-4B5A-B02E-250610203D1A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E3F50-9EBA-4405-8A6F-D3F4DF2820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753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41D5A1-1937-4584-B243-4CF5BE4404E8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981FA-F2D2-48DB-B898-46B9F6F130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7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3FD1F-DD9E-4A15-ADF7-B06237C0EA0B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AAE4D-A008-4409-BA5F-F1B9863F07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733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C3095-BF47-4BCA-85D4-BDF47EC49E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84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18B7-7F68-4CC9-8291-332587FA3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1D6BB-0446-49E8-8677-EADF274E9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24E22-CEED-438D-8167-296CD2018B9D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74237F-C0B6-4C90-97C2-FA342D564C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42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4F3-0709-471B-A734-C4B404F5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5016-AF78-4708-9C5F-21110C1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614E9-0817-4A9B-8AFF-F82A6B2CACF1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78DBD-8779-4E89-8DEC-EBAF13AE54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206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6159-1280-4EE9-96D3-A56BD582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27A78-1874-488A-B215-7D763D33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45E8D-6E32-4E5D-9686-6DFA996EDDCC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79EA9-42FB-49AB-82B1-17A558609A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322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AA11-CC97-44E5-AE4D-808FD74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B6CB-9460-4BCA-86C5-5F26357A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AB0F6-401D-4BAF-A300-65AD684DF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9ECD6-E371-47B6-87F0-ECEE6C80F1F1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115AD-5256-41C8-B491-28CD28DF45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43012-1DBA-4E80-8CF9-A5D42E32D43D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49BCE-D99E-4757-92E9-CE3FE9281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45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47C3-C498-415A-A057-E19BCEB5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677F-2712-4810-A3AA-56FA7538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1B54A-6775-4978-8E19-32694C9B5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1303-B245-476D-BD02-A4E4A359F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E898F-5B79-46F1-89C1-F827997CC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D136C-46E5-4C1C-B253-59AE4BC53552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A21C6-0C11-47B9-951E-78A211FF95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137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68FC-5755-447A-8D7F-9ADED3E9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BCC96-E9D1-4FDE-9800-4306715BFD5F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868A4-B0B9-4F7C-BD8F-5190E2F3DB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4591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D41C0-48AF-46FD-A8D0-A64F26B04EFF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38665-8E20-480E-98BB-F87CB90CA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6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DA80-336B-4DBB-91A1-6E3E4B3C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D456-F0A3-4789-A310-A23F01B2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A8B05-7071-44D4-80F7-3E8191C9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322D2-D31F-4C5B-B673-57040173418B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BE372-8A29-4255-ACCA-A6B374D8F9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908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474D-6779-4C23-BD3C-82F5DC3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1096C-E430-49C7-A801-21C0BD95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4828F-334F-4A50-850D-10684F245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C616A-AC21-4F2C-9B72-8DE1529503BF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EFC6C-4065-4155-BC22-3CD65FAFC5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284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7D73-EDDA-49A6-BA12-1CA980D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9B82E-4CA1-47A5-B133-FBD4D8A83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CA530-A92C-4C92-9178-A760B23033AB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AE6A8-3499-4F3E-93AA-0D63A530FF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348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6E92A-52E0-4710-BDEF-0A1534685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240E1-5EB0-47FD-AA37-BF945D13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A5175-9CF2-40F7-8C16-3B04A2E3E25D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03044-72D3-42D6-885A-C1E57820CA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5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4201C-E469-4BAE-A6EC-50BF546478C3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74EBA-8748-4120-B0AF-7780E7340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9ABC5-8794-4466-B630-C0E2A13D2F62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6A813-549D-4AEB-8C0A-A4CF7B48E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8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50F88-143C-4A11-A092-498260D3A72F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0F17E-C8EE-41C9-A29C-AD7DFD65D7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8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B7C3A-BB29-4E44-AECB-D903C2CCEB54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394C6-E81A-481A-8A24-D3C7FBE74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535FA-2F24-47BF-968B-B86EE13B6B91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B02E3-4322-4CF7-977D-C07197F0A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5610A0C-26F5-4BAE-99A0-9AAA9F1DA53A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F3CA46D-137F-426E-9DEE-030D54D240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64F76F3-BBE6-4C89-8217-9D005262C37B}" type="datetimeFigureOut">
              <a:rPr lang="en-US"/>
              <a:pPr>
                <a:defRPr/>
              </a:pPr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41628D1-F26E-4811-97E7-F892536DB4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9392529" y="5736785"/>
            <a:ext cx="2799471" cy="942535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781D6FF-9F41-4505-8EAE-748D2C1B5A3B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FFBAD3-AF85-4E21-A8B7-517A0FE01B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98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97BF9BC-1A50-4044-BBA6-6FC214397A5A}" type="datetimeFigureOut">
              <a:rPr lang="en-US"/>
              <a:pPr>
                <a:defRPr/>
              </a:pPr>
              <a:t>5/20/2020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30992AC-44A8-4870-92C2-3BFDC2056D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>
          <a:xfrm>
            <a:off x="5160963" y="4919663"/>
            <a:ext cx="7537450" cy="1363662"/>
          </a:xfrm>
        </p:spPr>
        <p:txBody>
          <a:bodyPr anchor="t"/>
          <a:lstStyle/>
          <a:p>
            <a:pPr algn="l" eaLnBrk="1" hangingPunct="1"/>
            <a:r>
              <a:rPr lang="en-US" altLang="en-US" sz="4800" dirty="0"/>
              <a:t>HardnBot </a:t>
            </a:r>
            <a:br>
              <a:rPr lang="en-US" altLang="en-US" sz="4800" dirty="0"/>
            </a:br>
            <a:r>
              <a:rPr lang="en-US" altLang="en-US" sz="3200" b="1" dirty="0"/>
              <a:t>Intelligent</a:t>
            </a:r>
            <a:r>
              <a:rPr lang="en-US" altLang="en-US" sz="3200" dirty="0"/>
              <a:t> </a:t>
            </a:r>
            <a:r>
              <a:rPr lang="en-US" altLang="en-US" sz="3200" b="1" dirty="0"/>
              <a:t>Server Hardening Software</a:t>
            </a:r>
            <a:endParaRPr lang="en-US" altLang="en-US" sz="3200" b="1" dirty="0">
              <a:latin typeface="Franklin Gothic Book" panose="020B0503020102020204" pitchFamily="34" charset="0"/>
              <a:cs typeface="Segoe UI" panose="020B0502040204020203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E384F5-137A-40B1-97F0-694CC6ECD5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122488"/>
            <a:ext cx="3730625" cy="473551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BA87361-6D30-46E4-834B-719CF5905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87588"/>
            <a:ext cx="3563938" cy="4570412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BC4630-03DA-474F-BBCB-BA3AE6B317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2675" y="-4763"/>
            <a:ext cx="4241800" cy="245427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89DB1C0-FEEC-4CB6-88B2-F9C5562E09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46188" y="0"/>
            <a:ext cx="3914775" cy="2286000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199" name="Graphic 8" descr="Open Boo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65100"/>
            <a:ext cx="1635125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8418A25-6EAC-4140-BFE6-284E1925B5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03838" y="615950"/>
            <a:ext cx="3181350" cy="318135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163D1C-ED91-4D5F-A33B-CF1256B270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67350" y="781050"/>
            <a:ext cx="2852738" cy="28527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202" name="Graphic 6" descr="Blackboar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3621088"/>
            <a:ext cx="2595563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1103AB2-C090-458F-B752-294F23AFA8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51888" y="-4763"/>
            <a:ext cx="3440112" cy="3786188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D471F3-782A-4BA1-9CAB-FF5CDF0A75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918575" y="-4763"/>
            <a:ext cx="3273425" cy="3619501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205" name="Graphic 10" descr="Books on Shel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25" y="354013"/>
            <a:ext cx="22606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0" t="6889" r="16614" b="10434"/>
          <a:stretch>
            <a:fillRect/>
          </a:stretch>
        </p:blipFill>
        <p:spPr bwMode="auto">
          <a:xfrm>
            <a:off x="6032500" y="1304925"/>
            <a:ext cx="17240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73795" y="481514"/>
            <a:ext cx="48717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Task </a:t>
            </a:r>
            <a:r>
              <a:rPr lang="en-US" altLang="en-US" sz="2000" b="1" dirty="0"/>
              <a:t>| </a:t>
            </a:r>
            <a:r>
              <a:rPr lang="en-US" altLang="en-US" sz="2400" dirty="0"/>
              <a:t>Aruna Shan H.G.R   IT16099746</a:t>
            </a:r>
            <a:endParaRPr lang="en-US" alt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0" y="1287337"/>
            <a:ext cx="11297510" cy="2202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10011734" y="6049108"/>
            <a:ext cx="2180266" cy="734059"/>
          </a:xfrm>
          <a:prstGeom prst="rect">
            <a:avLst/>
          </a:prstGeom>
          <a:solidFill>
            <a:schemeClr val="accent1"/>
          </a:solidFill>
          <a:effectLst>
            <a:reflection stA="0" endPos="65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9027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>
          <a:xfrm>
            <a:off x="5657850" y="5629275"/>
            <a:ext cx="6188075" cy="841375"/>
          </a:xfrm>
        </p:spPr>
        <p:txBody>
          <a:bodyPr anchor="t"/>
          <a:lstStyle/>
          <a:p>
            <a:pPr algn="r" eaLnBrk="1" hangingPunct="1"/>
            <a:r>
              <a:rPr lang="en-US" altLang="en-US" sz="4800"/>
              <a:t>Thank You ! | HardnBot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E384F5-137A-40B1-97F0-694CC6ECD5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122488"/>
            <a:ext cx="3730625" cy="473551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BA87361-6D30-46E4-834B-719CF5905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87588"/>
            <a:ext cx="3563938" cy="4570412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-49000" t="-21000" r="-24000" b="-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BC4630-03DA-474F-BBCB-BA3AE6B317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82675" y="-4763"/>
            <a:ext cx="4241800" cy="245427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89DB1C0-FEEC-4CB6-88B2-F9C5562E09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46188" y="0"/>
            <a:ext cx="3914775" cy="2286000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 l="-1000" t="-29000" b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418A25-6EAC-4140-BFE6-284E1925B5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03838" y="615950"/>
            <a:ext cx="3181350" cy="318135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163D1C-ED91-4D5F-A33B-CF1256B270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67350" y="781050"/>
            <a:ext cx="2852738" cy="28527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1103AB2-C090-458F-B752-294F23AFA8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51888" y="-4763"/>
            <a:ext cx="3440112" cy="3786188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D471F3-782A-4BA1-9CAB-FF5CDF0A75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918575" y="-4763"/>
            <a:ext cx="3273425" cy="3619501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 l="-10000" t="-24000" r="-30000" b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5617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0" t="6889" r="16614" b="10434"/>
          <a:stretch>
            <a:fillRect/>
          </a:stretch>
        </p:blipFill>
        <p:spPr bwMode="auto">
          <a:xfrm>
            <a:off x="6032500" y="1304925"/>
            <a:ext cx="17240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32000" y="371642"/>
            <a:ext cx="54632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HardnBot Solution Proposed in Brief</a:t>
            </a:r>
            <a:endParaRPr lang="en-US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8477" y="1253935"/>
            <a:ext cx="7546877" cy="5264852"/>
          </a:xfrm>
        </p:spPr>
        <p:txBody>
          <a:bodyPr/>
          <a:lstStyle/>
          <a:p>
            <a:r>
              <a:rPr lang="en-US" sz="2400" dirty="0"/>
              <a:t>Fully automated operations.	</a:t>
            </a:r>
            <a:endParaRPr lang="en-US" sz="2400" b="1" dirty="0"/>
          </a:p>
          <a:p>
            <a:pPr lvl="0"/>
            <a:r>
              <a:rPr lang="en-US" sz="2400" dirty="0"/>
              <a:t>Perform scans to detect compliance issues.</a:t>
            </a:r>
          </a:p>
          <a:p>
            <a:pPr lvl="0"/>
            <a:r>
              <a:rPr lang="en-US" sz="2400" dirty="0"/>
              <a:t>Classify compliance issues according to a risk score. </a:t>
            </a:r>
          </a:p>
          <a:p>
            <a:pPr lvl="0"/>
            <a:r>
              <a:rPr lang="en-US" sz="2400" dirty="0"/>
              <a:t>Predict the overall risk score of the server.</a:t>
            </a:r>
          </a:p>
          <a:p>
            <a:pPr lvl="0"/>
            <a:r>
              <a:rPr lang="en-US" sz="2400" dirty="0"/>
              <a:t>Backup system configurations.</a:t>
            </a:r>
          </a:p>
          <a:p>
            <a:pPr lvl="0"/>
            <a:r>
              <a:rPr lang="en-US" sz="2400" dirty="0"/>
              <a:t>Brings industry best practices into your system configurations.</a:t>
            </a:r>
          </a:p>
          <a:p>
            <a:r>
              <a:rPr lang="en-US" sz="2400" dirty="0"/>
              <a:t>Apply fixes upon user confirmation.</a:t>
            </a:r>
          </a:p>
          <a:p>
            <a:pPr lvl="0"/>
            <a:r>
              <a:rPr lang="en-US" sz="2400" dirty="0"/>
              <a:t>Automatically harden the system to classified compliance issues.</a:t>
            </a:r>
          </a:p>
          <a:p>
            <a:r>
              <a:rPr lang="en-US" sz="2400" dirty="0"/>
              <a:t>Automatically rollback when abnormal behavior is detected.</a:t>
            </a:r>
          </a:p>
          <a:p>
            <a:pPr lvl="0"/>
            <a:endParaRPr lang="en-US" sz="24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3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9" b="5809"/>
          <a:stretch>
            <a:fillRect/>
          </a:stretch>
        </p:blipFill>
        <p:spPr>
          <a:xfrm>
            <a:off x="8326464" y="1797356"/>
            <a:ext cx="2957584" cy="261399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10011734" y="6049108"/>
            <a:ext cx="2180266" cy="734059"/>
          </a:xfrm>
          <a:prstGeom prst="rect">
            <a:avLst/>
          </a:prstGeom>
          <a:solidFill>
            <a:schemeClr val="accent1"/>
          </a:solidFill>
          <a:effectLst>
            <a:reflection stA="0" endPos="65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21737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62B7500-3D38-43C8-822F-E1C1FC038806}"/>
              </a:ext>
            </a:extLst>
          </p:cNvPr>
          <p:cNvSpPr/>
          <p:nvPr/>
        </p:nvSpPr>
        <p:spPr>
          <a:xfrm>
            <a:off x="6210847" y="4112943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BA3220-71E1-42BA-A35D-1926D28CB741}"/>
              </a:ext>
            </a:extLst>
          </p:cNvPr>
          <p:cNvSpPr/>
          <p:nvPr/>
        </p:nvSpPr>
        <p:spPr>
          <a:xfrm>
            <a:off x="6210847" y="5193663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6C0E6D-5D4E-484D-A948-378A52A543AD}"/>
              </a:ext>
            </a:extLst>
          </p:cNvPr>
          <p:cNvGrpSpPr/>
          <p:nvPr/>
        </p:nvGrpSpPr>
        <p:grpSpPr>
          <a:xfrm>
            <a:off x="850994" y="3430070"/>
            <a:ext cx="5139040" cy="835273"/>
            <a:chOff x="5859975" y="2423727"/>
            <a:chExt cx="5139040" cy="8352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604107-783E-4014-B93B-69998F52DBB2}"/>
                </a:ext>
              </a:extLst>
            </p:cNvPr>
            <p:cNvSpPr/>
            <p:nvPr/>
          </p:nvSpPr>
          <p:spPr>
            <a:xfrm>
              <a:off x="5859975" y="3124752"/>
              <a:ext cx="4620499" cy="134248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6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CF37B5E-2C83-4956-B1D6-160E04AC0B6A}"/>
                </a:ext>
              </a:extLst>
            </p:cNvPr>
            <p:cNvGrpSpPr/>
            <p:nvPr/>
          </p:nvGrpSpPr>
          <p:grpSpPr>
            <a:xfrm>
              <a:off x="9885833" y="2423727"/>
              <a:ext cx="1113182" cy="690300"/>
              <a:chOff x="9885833" y="2423727"/>
              <a:chExt cx="1113182" cy="690300"/>
            </a:xfrm>
          </p:grpSpPr>
          <p:sp>
            <p:nvSpPr>
              <p:cNvPr id="32" name="Freeform: Shape 7">
                <a:extLst>
                  <a:ext uri="{FF2B5EF4-FFF2-40B4-BE49-F238E27FC236}">
                    <a16:creationId xmlns:a16="http://schemas.microsoft.com/office/drawing/2014/main" id="{743A74F2-0E07-42C8-8151-F38B814EC739}"/>
                  </a:ext>
                </a:extLst>
              </p:cNvPr>
              <p:cNvSpPr/>
              <p:nvPr/>
            </p:nvSpPr>
            <p:spPr>
              <a:xfrm flipV="1">
                <a:off x="10018714" y="2423727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73A0B0-AE4C-4B09-947D-8E9F569ECB8A}"/>
                  </a:ext>
                </a:extLst>
              </p:cNvPr>
              <p:cNvSpPr txBox="1"/>
              <p:nvPr/>
            </p:nvSpPr>
            <p:spPr>
              <a:xfrm>
                <a:off x="9885833" y="2478792"/>
                <a:ext cx="1113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80%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6C0E6D-5D4E-484D-A948-378A52A543AD}"/>
              </a:ext>
            </a:extLst>
          </p:cNvPr>
          <p:cNvGrpSpPr/>
          <p:nvPr/>
        </p:nvGrpSpPr>
        <p:grpSpPr>
          <a:xfrm>
            <a:off x="764471" y="4493041"/>
            <a:ext cx="5572205" cy="853022"/>
            <a:chOff x="5784061" y="2423727"/>
            <a:chExt cx="5572205" cy="85302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604107-783E-4014-B93B-69998F52DBB2}"/>
                </a:ext>
              </a:extLst>
            </p:cNvPr>
            <p:cNvSpPr/>
            <p:nvPr/>
          </p:nvSpPr>
          <p:spPr>
            <a:xfrm>
              <a:off x="5784061" y="3124752"/>
              <a:ext cx="5035009" cy="1519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F37B5E-2C83-4956-B1D6-160E04AC0B6A}"/>
                </a:ext>
              </a:extLst>
            </p:cNvPr>
            <p:cNvGrpSpPr/>
            <p:nvPr/>
          </p:nvGrpSpPr>
          <p:grpSpPr>
            <a:xfrm>
              <a:off x="10243084" y="2423727"/>
              <a:ext cx="1113182" cy="690300"/>
              <a:chOff x="10243084" y="2423727"/>
              <a:chExt cx="1113182" cy="690300"/>
            </a:xfrm>
          </p:grpSpPr>
          <p:sp>
            <p:nvSpPr>
              <p:cNvPr id="26" name="Freeform: Shape 7">
                <a:extLst>
                  <a:ext uri="{FF2B5EF4-FFF2-40B4-BE49-F238E27FC236}">
                    <a16:creationId xmlns:a16="http://schemas.microsoft.com/office/drawing/2014/main" id="{743A74F2-0E07-42C8-8151-F38B814EC739}"/>
                  </a:ext>
                </a:extLst>
              </p:cNvPr>
              <p:cNvSpPr/>
              <p:nvPr/>
            </p:nvSpPr>
            <p:spPr>
              <a:xfrm flipV="1">
                <a:off x="10361201" y="2423727"/>
                <a:ext cx="794142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3A0B0-AE4C-4B09-947D-8E9F569ECB8A}"/>
                  </a:ext>
                </a:extLst>
              </p:cNvPr>
              <p:cNvSpPr txBox="1"/>
              <p:nvPr/>
            </p:nvSpPr>
            <p:spPr>
              <a:xfrm>
                <a:off x="10243084" y="2460930"/>
                <a:ext cx="1113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100%</a:t>
                </a: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C38006D-81DD-4A76-99FE-A11AD27F2657}"/>
              </a:ext>
            </a:extLst>
          </p:cNvPr>
          <p:cNvSpPr/>
          <p:nvPr/>
        </p:nvSpPr>
        <p:spPr>
          <a:xfrm>
            <a:off x="6210847" y="1951503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6C0E6D-5D4E-484D-A948-378A52A543AD}"/>
              </a:ext>
            </a:extLst>
          </p:cNvPr>
          <p:cNvGrpSpPr/>
          <p:nvPr/>
        </p:nvGrpSpPr>
        <p:grpSpPr>
          <a:xfrm>
            <a:off x="749709" y="1263730"/>
            <a:ext cx="5571963" cy="834650"/>
            <a:chOff x="5859975" y="2423727"/>
            <a:chExt cx="5571963" cy="8346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604107-783E-4014-B93B-69998F52DBB2}"/>
                </a:ext>
              </a:extLst>
            </p:cNvPr>
            <p:cNvSpPr/>
            <p:nvPr/>
          </p:nvSpPr>
          <p:spPr>
            <a:xfrm>
              <a:off x="5859975" y="3124752"/>
              <a:ext cx="5149649" cy="133625"/>
            </a:xfrm>
            <a:prstGeom prst="rect">
              <a:avLst/>
            </a:prstGeom>
            <a:solidFill>
              <a:srgbClr val="FB6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F37B5E-2C83-4956-B1D6-160E04AC0B6A}"/>
                </a:ext>
              </a:extLst>
            </p:cNvPr>
            <p:cNvGrpSpPr/>
            <p:nvPr/>
          </p:nvGrpSpPr>
          <p:grpSpPr>
            <a:xfrm>
              <a:off x="10318756" y="2423727"/>
              <a:ext cx="1113182" cy="690300"/>
              <a:chOff x="10318756" y="2423727"/>
              <a:chExt cx="1113182" cy="6903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43A74F2-0E07-42C8-8151-F38B814EC739}"/>
                  </a:ext>
                </a:extLst>
              </p:cNvPr>
              <p:cNvSpPr/>
              <p:nvPr/>
            </p:nvSpPr>
            <p:spPr>
              <a:xfrm flipV="1">
                <a:off x="10480474" y="2423727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B6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73A0B0-AE4C-4B09-947D-8E9F569ECB8A}"/>
                  </a:ext>
                </a:extLst>
              </p:cNvPr>
              <p:cNvSpPr txBox="1"/>
              <p:nvPr/>
            </p:nvSpPr>
            <p:spPr>
              <a:xfrm>
                <a:off x="10318756" y="2451106"/>
                <a:ext cx="1113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100%</a:t>
                </a: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1030D-0591-4E32-ADEF-27577C84DD93}"/>
              </a:ext>
            </a:extLst>
          </p:cNvPr>
          <p:cNvSpPr/>
          <p:nvPr/>
        </p:nvSpPr>
        <p:spPr>
          <a:xfrm>
            <a:off x="6210847" y="3032223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8D669C-41D2-4EF1-BD44-E7534D5919FF}"/>
              </a:ext>
            </a:extLst>
          </p:cNvPr>
          <p:cNvGrpSpPr/>
          <p:nvPr/>
        </p:nvGrpSpPr>
        <p:grpSpPr>
          <a:xfrm>
            <a:off x="850994" y="2338241"/>
            <a:ext cx="5470678" cy="843883"/>
            <a:chOff x="4899372" y="2417518"/>
            <a:chExt cx="5470678" cy="8438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C6FF1-C716-4DFD-BD67-344D3E36C756}"/>
                </a:ext>
              </a:extLst>
            </p:cNvPr>
            <p:cNvSpPr/>
            <p:nvPr/>
          </p:nvSpPr>
          <p:spPr>
            <a:xfrm>
              <a:off x="4899372" y="3111500"/>
              <a:ext cx="5048364" cy="149901"/>
            </a:xfrm>
            <a:prstGeom prst="rect">
              <a:avLst/>
            </a:prstGeom>
            <a:solidFill>
              <a:srgbClr val="6F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248667-953E-45C7-9FED-478BA07EB6D9}"/>
                </a:ext>
              </a:extLst>
            </p:cNvPr>
            <p:cNvGrpSpPr/>
            <p:nvPr/>
          </p:nvGrpSpPr>
          <p:grpSpPr>
            <a:xfrm>
              <a:off x="9256868" y="2417518"/>
              <a:ext cx="1113182" cy="690300"/>
              <a:chOff x="9256868" y="2417518"/>
              <a:chExt cx="1113182" cy="6903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1F04E8F-C200-4553-916E-7312A46E6251}"/>
                  </a:ext>
                </a:extLst>
              </p:cNvPr>
              <p:cNvSpPr/>
              <p:nvPr/>
            </p:nvSpPr>
            <p:spPr>
              <a:xfrm flipV="1">
                <a:off x="9407118" y="2417518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6FA4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FCEA3F-0546-4742-A7A7-2D9ED1A14D8E}"/>
                  </a:ext>
                </a:extLst>
              </p:cNvPr>
              <p:cNvSpPr txBox="1"/>
              <p:nvPr/>
            </p:nvSpPr>
            <p:spPr>
              <a:xfrm>
                <a:off x="9256868" y="2440468"/>
                <a:ext cx="1113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100</a:t>
                </a:r>
                <a:r>
                  <a:rPr lang="en-US" sz="16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7CA1212-4498-4235-BB2C-109130E434F1}"/>
              </a:ext>
            </a:extLst>
          </p:cNvPr>
          <p:cNvSpPr/>
          <p:nvPr/>
        </p:nvSpPr>
        <p:spPr>
          <a:xfrm>
            <a:off x="128477" y="1024897"/>
            <a:ext cx="6051190" cy="4924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6019E-F27B-4669-891D-E4C420F9FF96}"/>
              </a:ext>
            </a:extLst>
          </p:cNvPr>
          <p:cNvSpPr txBox="1"/>
          <p:nvPr/>
        </p:nvSpPr>
        <p:spPr>
          <a:xfrm>
            <a:off x="764471" y="1752992"/>
            <a:ext cx="4939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solidFill>
                  <a:srgbClr val="FB664F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Design interface for Scanning</a:t>
            </a:r>
            <a:endParaRPr lang="en-US" altLang="en-US" sz="2400" dirty="0"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endParaRPr lang="en-US" sz="2400" b="1" dirty="0">
              <a:solidFill>
                <a:srgbClr val="FB664F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1BF933-C831-429C-BC66-39A9F27A659D}"/>
              </a:ext>
            </a:extLst>
          </p:cNvPr>
          <p:cNvSpPr txBox="1"/>
          <p:nvPr/>
        </p:nvSpPr>
        <p:spPr>
          <a:xfrm>
            <a:off x="764471" y="2602202"/>
            <a:ext cx="5305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6FA4CA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Scan the server and identify failed Compliance Issues</a:t>
            </a:r>
            <a:endParaRPr lang="en-US" sz="2400" b="1" dirty="0">
              <a:solidFill>
                <a:srgbClr val="6FA4CA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rgbClr val="6FA4CA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7EBF27-16BC-47FA-9E3E-A343D38D62BB}"/>
              </a:ext>
            </a:extLst>
          </p:cNvPr>
          <p:cNvSpPr txBox="1"/>
          <p:nvPr/>
        </p:nvSpPr>
        <p:spPr>
          <a:xfrm>
            <a:off x="749709" y="3768151"/>
            <a:ext cx="545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FEBB6E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Classify those compliance issues according to  a risk score </a:t>
            </a:r>
          </a:p>
          <a:p>
            <a:endParaRPr lang="en-US" sz="2400" b="1" dirty="0">
              <a:solidFill>
                <a:srgbClr val="FEBB6E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37375-AA3D-4801-B347-F61D9EACCB80}"/>
              </a:ext>
            </a:extLst>
          </p:cNvPr>
          <p:cNvSpPr txBox="1"/>
          <p:nvPr/>
        </p:nvSpPr>
        <p:spPr>
          <a:xfrm>
            <a:off x="748390" y="4877093"/>
            <a:ext cx="527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7D9A62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Display overall criticality count</a:t>
            </a:r>
          </a:p>
        </p:txBody>
      </p:sp>
      <p:sp>
        <p:nvSpPr>
          <p:cNvPr id="59" name="Rectangle 8"/>
          <p:cNvSpPr>
            <a:spLocks noChangeArrowheads="1"/>
          </p:cNvSpPr>
          <p:nvPr/>
        </p:nvSpPr>
        <p:spPr bwMode="auto">
          <a:xfrm>
            <a:off x="673795" y="481514"/>
            <a:ext cx="5397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Task </a:t>
            </a:r>
            <a:r>
              <a:rPr lang="en-US" altLang="en-US" sz="2000" b="1" dirty="0"/>
              <a:t>| </a:t>
            </a:r>
            <a:r>
              <a:rPr lang="en-US" altLang="en-US" sz="2400" dirty="0"/>
              <a:t>W.M.K.M.W Wijekoon</a:t>
            </a:r>
            <a:r>
              <a:rPr lang="en-US" altLang="en-US" sz="2000" dirty="0"/>
              <a:t> </a:t>
            </a:r>
            <a:r>
              <a:rPr lang="en-US" altLang="en-US" sz="2400" dirty="0"/>
              <a:t>  IT16167742</a:t>
            </a:r>
            <a:endParaRPr lang="en-US" altLang="en-US" sz="2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10011734" y="6049108"/>
            <a:ext cx="2180266" cy="734059"/>
          </a:xfrm>
          <a:prstGeom prst="rect">
            <a:avLst/>
          </a:prstGeom>
          <a:solidFill>
            <a:schemeClr val="accent1"/>
          </a:solidFill>
          <a:effectLst>
            <a:reflection stA="0" endPos="65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809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52 -0.00278 L 0.43698 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6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43633 0.0013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51 -0.00069 L 0.38476 -0.003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51 -0.00278 L 0.44349 -0.0016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9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0" y="1432576"/>
            <a:ext cx="11211234" cy="3139424"/>
          </a:xfrm>
          <a:prstGeom prst="rect">
            <a:avLst/>
          </a:prstGeom>
        </p:spPr>
      </p:pic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673795" y="481514"/>
            <a:ext cx="5397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Task </a:t>
            </a:r>
            <a:r>
              <a:rPr lang="en-US" altLang="en-US" sz="2000" b="1" dirty="0"/>
              <a:t>| </a:t>
            </a:r>
            <a:r>
              <a:rPr lang="en-US" altLang="en-US" sz="2400" dirty="0"/>
              <a:t>W.M.K.M.W Wijekoon</a:t>
            </a:r>
            <a:r>
              <a:rPr lang="en-US" altLang="en-US" sz="2000" dirty="0"/>
              <a:t> </a:t>
            </a:r>
            <a:r>
              <a:rPr lang="en-US" altLang="en-US" sz="2400" dirty="0"/>
              <a:t>  IT16167742</a:t>
            </a:r>
            <a:endParaRPr lang="en-US" alt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10011734" y="6049108"/>
            <a:ext cx="2180266" cy="734059"/>
          </a:xfrm>
          <a:prstGeom prst="rect">
            <a:avLst/>
          </a:prstGeom>
          <a:solidFill>
            <a:schemeClr val="accent1"/>
          </a:solidFill>
          <a:effectLst>
            <a:reflection stA="0" endPos="65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4593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62B7500-3D38-43C8-822F-E1C1FC038806}"/>
              </a:ext>
            </a:extLst>
          </p:cNvPr>
          <p:cNvSpPr/>
          <p:nvPr/>
        </p:nvSpPr>
        <p:spPr>
          <a:xfrm>
            <a:off x="6210847" y="4018376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8D669C-41D2-4EF1-BD44-E7534D5919FF}"/>
              </a:ext>
            </a:extLst>
          </p:cNvPr>
          <p:cNvGrpSpPr/>
          <p:nvPr/>
        </p:nvGrpSpPr>
        <p:grpSpPr>
          <a:xfrm>
            <a:off x="798621" y="3318689"/>
            <a:ext cx="5520649" cy="852087"/>
            <a:chOff x="4552032" y="2388637"/>
            <a:chExt cx="5520649" cy="85208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6C6FF1-C716-4DFD-BD67-344D3E36C756}"/>
                </a:ext>
              </a:extLst>
            </p:cNvPr>
            <p:cNvSpPr/>
            <p:nvPr/>
          </p:nvSpPr>
          <p:spPr>
            <a:xfrm>
              <a:off x="4552032" y="3085398"/>
              <a:ext cx="5116980" cy="1553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A248667-953E-45C7-9FED-478BA07EB6D9}"/>
                </a:ext>
              </a:extLst>
            </p:cNvPr>
            <p:cNvGrpSpPr/>
            <p:nvPr/>
          </p:nvGrpSpPr>
          <p:grpSpPr>
            <a:xfrm>
              <a:off x="8959499" y="2388637"/>
              <a:ext cx="1113182" cy="691173"/>
              <a:chOff x="8959499" y="2388637"/>
              <a:chExt cx="1113182" cy="691173"/>
            </a:xfrm>
          </p:grpSpPr>
          <p:sp>
            <p:nvSpPr>
              <p:cNvPr id="31" name="Freeform: Shape 16">
                <a:extLst>
                  <a:ext uri="{FF2B5EF4-FFF2-40B4-BE49-F238E27FC236}">
                    <a16:creationId xmlns:a16="http://schemas.microsoft.com/office/drawing/2014/main" id="{61F04E8F-C200-4553-916E-7312A46E6251}"/>
                  </a:ext>
                </a:extLst>
              </p:cNvPr>
              <p:cNvSpPr/>
              <p:nvPr/>
            </p:nvSpPr>
            <p:spPr>
              <a:xfrm flipV="1">
                <a:off x="9108602" y="2389510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CEA3F-0546-4742-A7A7-2D9ED1A14D8E}"/>
                  </a:ext>
                </a:extLst>
              </p:cNvPr>
              <p:cNvSpPr txBox="1"/>
              <p:nvPr/>
            </p:nvSpPr>
            <p:spPr>
              <a:xfrm>
                <a:off x="8959499" y="2388637"/>
                <a:ext cx="1113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100</a:t>
                </a:r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C38006D-81DD-4A76-99FE-A11AD27F2657}"/>
              </a:ext>
            </a:extLst>
          </p:cNvPr>
          <p:cNvSpPr/>
          <p:nvPr/>
        </p:nvSpPr>
        <p:spPr>
          <a:xfrm>
            <a:off x="6210847" y="1935685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6C0E6D-5D4E-484D-A948-378A52A543AD}"/>
              </a:ext>
            </a:extLst>
          </p:cNvPr>
          <p:cNvGrpSpPr/>
          <p:nvPr/>
        </p:nvGrpSpPr>
        <p:grpSpPr>
          <a:xfrm>
            <a:off x="798621" y="1179427"/>
            <a:ext cx="5505896" cy="896630"/>
            <a:chOff x="4242318" y="2355242"/>
            <a:chExt cx="5505896" cy="8966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604107-783E-4014-B93B-69998F52DBB2}"/>
                </a:ext>
              </a:extLst>
            </p:cNvPr>
            <p:cNvSpPr/>
            <p:nvPr/>
          </p:nvSpPr>
          <p:spPr>
            <a:xfrm>
              <a:off x="4242318" y="3111499"/>
              <a:ext cx="5116980" cy="140373"/>
            </a:xfrm>
            <a:prstGeom prst="rect">
              <a:avLst/>
            </a:prstGeom>
            <a:solidFill>
              <a:srgbClr val="FB6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F37B5E-2C83-4956-B1D6-160E04AC0B6A}"/>
                </a:ext>
              </a:extLst>
            </p:cNvPr>
            <p:cNvGrpSpPr/>
            <p:nvPr/>
          </p:nvGrpSpPr>
          <p:grpSpPr>
            <a:xfrm>
              <a:off x="8635032" y="2355242"/>
              <a:ext cx="1113182" cy="690300"/>
              <a:chOff x="8635032" y="2355242"/>
              <a:chExt cx="1113182" cy="6903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43A74F2-0E07-42C8-8151-F38B814EC739}"/>
                  </a:ext>
                </a:extLst>
              </p:cNvPr>
              <p:cNvSpPr/>
              <p:nvPr/>
            </p:nvSpPr>
            <p:spPr>
              <a:xfrm flipV="1">
                <a:off x="8811503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B6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73A0B0-AE4C-4B09-947D-8E9F569ECB8A}"/>
                  </a:ext>
                </a:extLst>
              </p:cNvPr>
              <p:cNvSpPr txBox="1"/>
              <p:nvPr/>
            </p:nvSpPr>
            <p:spPr>
              <a:xfrm>
                <a:off x="8635032" y="2355242"/>
                <a:ext cx="1113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100</a:t>
                </a:r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1030D-0591-4E32-ADEF-27577C84DD93}"/>
              </a:ext>
            </a:extLst>
          </p:cNvPr>
          <p:cNvSpPr/>
          <p:nvPr/>
        </p:nvSpPr>
        <p:spPr>
          <a:xfrm>
            <a:off x="6210847" y="3016405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8D669C-41D2-4EF1-BD44-E7534D5919FF}"/>
              </a:ext>
            </a:extLst>
          </p:cNvPr>
          <p:cNvGrpSpPr/>
          <p:nvPr/>
        </p:nvGrpSpPr>
        <p:grpSpPr>
          <a:xfrm>
            <a:off x="798621" y="2294415"/>
            <a:ext cx="5537532" cy="868173"/>
            <a:chOff x="4552032" y="2389510"/>
            <a:chExt cx="5537532" cy="86817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C6FF1-C716-4DFD-BD67-344D3E36C756}"/>
                </a:ext>
              </a:extLst>
            </p:cNvPr>
            <p:cNvSpPr/>
            <p:nvPr/>
          </p:nvSpPr>
          <p:spPr>
            <a:xfrm>
              <a:off x="4552032" y="3111500"/>
              <a:ext cx="5116980" cy="146183"/>
            </a:xfrm>
            <a:prstGeom prst="rect">
              <a:avLst/>
            </a:prstGeom>
            <a:solidFill>
              <a:srgbClr val="6F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248667-953E-45C7-9FED-478BA07EB6D9}"/>
                </a:ext>
              </a:extLst>
            </p:cNvPr>
            <p:cNvGrpSpPr/>
            <p:nvPr/>
          </p:nvGrpSpPr>
          <p:grpSpPr>
            <a:xfrm>
              <a:off x="8976382" y="2389510"/>
              <a:ext cx="1113182" cy="690300"/>
              <a:chOff x="8976382" y="2389510"/>
              <a:chExt cx="1113182" cy="6903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1F04E8F-C200-4553-916E-7312A46E6251}"/>
                  </a:ext>
                </a:extLst>
              </p:cNvPr>
              <p:cNvSpPr/>
              <p:nvPr/>
            </p:nvSpPr>
            <p:spPr>
              <a:xfrm flipV="1">
                <a:off x="9108602" y="2389510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6FA4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FCEA3F-0546-4742-A7A7-2D9ED1A14D8E}"/>
                  </a:ext>
                </a:extLst>
              </p:cNvPr>
              <p:cNvSpPr txBox="1"/>
              <p:nvPr/>
            </p:nvSpPr>
            <p:spPr>
              <a:xfrm>
                <a:off x="8976382" y="2389510"/>
                <a:ext cx="1113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100</a:t>
                </a:r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62B7500-3D38-43C8-822F-E1C1FC038806}"/>
              </a:ext>
            </a:extLst>
          </p:cNvPr>
          <p:cNvSpPr/>
          <p:nvPr/>
        </p:nvSpPr>
        <p:spPr>
          <a:xfrm>
            <a:off x="6210847" y="4945479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CA1212-4498-4235-BB2C-109130E434F1}"/>
              </a:ext>
            </a:extLst>
          </p:cNvPr>
          <p:cNvSpPr/>
          <p:nvPr/>
        </p:nvSpPr>
        <p:spPr>
          <a:xfrm>
            <a:off x="106363" y="1086088"/>
            <a:ext cx="6051190" cy="4924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6019E-F27B-4669-891D-E4C420F9FF96}"/>
              </a:ext>
            </a:extLst>
          </p:cNvPr>
          <p:cNvSpPr txBox="1"/>
          <p:nvPr/>
        </p:nvSpPr>
        <p:spPr>
          <a:xfrm>
            <a:off x="798621" y="1743853"/>
            <a:ext cx="486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B664F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Setup SSH connection to servers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1BF933-C831-429C-BC66-39A9F27A659D}"/>
              </a:ext>
            </a:extLst>
          </p:cNvPr>
          <p:cNvSpPr txBox="1"/>
          <p:nvPr/>
        </p:nvSpPr>
        <p:spPr>
          <a:xfrm>
            <a:off x="798621" y="2787574"/>
            <a:ext cx="461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FA4CA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Implement backup function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7EBF27-16BC-47FA-9E3E-A343D38D62BB}"/>
              </a:ext>
            </a:extLst>
          </p:cNvPr>
          <p:cNvSpPr txBox="1"/>
          <p:nvPr/>
        </p:nvSpPr>
        <p:spPr>
          <a:xfrm>
            <a:off x="798621" y="4560869"/>
            <a:ext cx="5116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FEBB6E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Implement rollback function when abnormal behavior is detected</a:t>
            </a:r>
            <a:endParaRPr lang="en-US" sz="2400" b="1" dirty="0">
              <a:solidFill>
                <a:srgbClr val="FEBB6E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8"/>
          <p:cNvSpPr>
            <a:spLocks noChangeArrowheads="1"/>
          </p:cNvSpPr>
          <p:nvPr/>
        </p:nvSpPr>
        <p:spPr bwMode="auto">
          <a:xfrm>
            <a:off x="673795" y="481514"/>
            <a:ext cx="41231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Task </a:t>
            </a:r>
            <a:r>
              <a:rPr lang="en-US" altLang="en-US" sz="2000" b="1" dirty="0"/>
              <a:t>| </a:t>
            </a:r>
            <a:r>
              <a:rPr lang="en-US" altLang="en-US" sz="2400" dirty="0"/>
              <a:t>G.G.L Anjula  IT16022416</a:t>
            </a:r>
            <a:endParaRPr lang="en-US" alt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7EBF27-16BC-47FA-9E3E-A343D38D62BB}"/>
              </a:ext>
            </a:extLst>
          </p:cNvPr>
          <p:cNvSpPr txBox="1"/>
          <p:nvPr/>
        </p:nvSpPr>
        <p:spPr>
          <a:xfrm>
            <a:off x="798621" y="3811848"/>
            <a:ext cx="511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chemeClr val="accent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Abnormal behavior detection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10011734" y="6049108"/>
            <a:ext cx="2180266" cy="734059"/>
          </a:xfrm>
          <a:prstGeom prst="rect">
            <a:avLst/>
          </a:prstGeom>
          <a:solidFill>
            <a:schemeClr val="accent1"/>
          </a:solidFill>
          <a:effectLst>
            <a:reflection stA="0" endPos="65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84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43476 0.001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43672 -0.0004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3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43411 0.0025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10011734" y="6049108"/>
            <a:ext cx="2180266" cy="734059"/>
          </a:xfrm>
          <a:prstGeom prst="rect">
            <a:avLst/>
          </a:prstGeom>
          <a:solidFill>
            <a:schemeClr val="accent1"/>
          </a:solidFill>
          <a:effectLst>
            <a:reflection stA="0" endPos="65000" dist="50800" dir="5400000" sy="-100000" algn="bl" rotWithShape="0"/>
            <a:softEdge rad="12700"/>
          </a:effec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73795" y="481514"/>
            <a:ext cx="41231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Task </a:t>
            </a:r>
            <a:r>
              <a:rPr lang="en-US" altLang="en-US" sz="2000" b="1" dirty="0"/>
              <a:t>| </a:t>
            </a:r>
            <a:r>
              <a:rPr lang="en-US" altLang="en-US" sz="2400" dirty="0"/>
              <a:t>G.G.L Anjula  IT16022416</a:t>
            </a:r>
            <a:endParaRPr lang="en-US" alt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8" y="1270444"/>
            <a:ext cx="11209165" cy="2309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8" y="3735571"/>
            <a:ext cx="11115219" cy="24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7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38006D-81DD-4A76-99FE-A11AD27F2657}"/>
              </a:ext>
            </a:extLst>
          </p:cNvPr>
          <p:cNvSpPr/>
          <p:nvPr/>
        </p:nvSpPr>
        <p:spPr>
          <a:xfrm>
            <a:off x="6210847" y="1951503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6C0E6D-5D4E-484D-A948-378A52A543AD}"/>
              </a:ext>
            </a:extLst>
          </p:cNvPr>
          <p:cNvGrpSpPr/>
          <p:nvPr/>
        </p:nvGrpSpPr>
        <p:grpSpPr>
          <a:xfrm>
            <a:off x="798621" y="1195245"/>
            <a:ext cx="5492645" cy="908658"/>
            <a:chOff x="4242318" y="2355242"/>
            <a:chExt cx="5492645" cy="908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604107-783E-4014-B93B-69998F52DBB2}"/>
                </a:ext>
              </a:extLst>
            </p:cNvPr>
            <p:cNvSpPr/>
            <p:nvPr/>
          </p:nvSpPr>
          <p:spPr>
            <a:xfrm>
              <a:off x="4242318" y="3111500"/>
              <a:ext cx="4997712" cy="152400"/>
            </a:xfrm>
            <a:prstGeom prst="rect">
              <a:avLst/>
            </a:prstGeom>
            <a:solidFill>
              <a:srgbClr val="FB6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F37B5E-2C83-4956-B1D6-160E04AC0B6A}"/>
                </a:ext>
              </a:extLst>
            </p:cNvPr>
            <p:cNvGrpSpPr/>
            <p:nvPr/>
          </p:nvGrpSpPr>
          <p:grpSpPr>
            <a:xfrm>
              <a:off x="8621781" y="2355242"/>
              <a:ext cx="1113182" cy="690300"/>
              <a:chOff x="8621781" y="2355242"/>
              <a:chExt cx="1113182" cy="6903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43A74F2-0E07-42C8-8151-F38B814EC739}"/>
                  </a:ext>
                </a:extLst>
              </p:cNvPr>
              <p:cNvSpPr/>
              <p:nvPr/>
            </p:nvSpPr>
            <p:spPr>
              <a:xfrm flipV="1">
                <a:off x="8783499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B6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73A0B0-AE4C-4B09-947D-8E9F569ECB8A}"/>
                  </a:ext>
                </a:extLst>
              </p:cNvPr>
              <p:cNvSpPr txBox="1"/>
              <p:nvPr/>
            </p:nvSpPr>
            <p:spPr>
              <a:xfrm>
                <a:off x="8621781" y="2355242"/>
                <a:ext cx="1113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100</a:t>
                </a:r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62B7500-3D38-43C8-822F-E1C1FC038806}"/>
              </a:ext>
            </a:extLst>
          </p:cNvPr>
          <p:cNvSpPr/>
          <p:nvPr/>
        </p:nvSpPr>
        <p:spPr>
          <a:xfrm>
            <a:off x="6210847" y="3437079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4F5251-92E8-46F3-A6FE-C2BAACD46D1E}"/>
              </a:ext>
            </a:extLst>
          </p:cNvPr>
          <p:cNvGrpSpPr/>
          <p:nvPr/>
        </p:nvGrpSpPr>
        <p:grpSpPr>
          <a:xfrm>
            <a:off x="798621" y="2680821"/>
            <a:ext cx="5439637" cy="907497"/>
            <a:chOff x="4246702" y="2355242"/>
            <a:chExt cx="5439637" cy="907497"/>
          </a:xfrm>
          <a:solidFill>
            <a:schemeClr val="accent1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EB4241-AB46-4EBC-8674-545EEDA6C47B}"/>
                </a:ext>
              </a:extLst>
            </p:cNvPr>
            <p:cNvSpPr/>
            <p:nvPr/>
          </p:nvSpPr>
          <p:spPr>
            <a:xfrm>
              <a:off x="4246702" y="3111500"/>
              <a:ext cx="4944923" cy="1512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DC783D-0C64-42BC-A892-22DCDDCDEFE4}"/>
                </a:ext>
              </a:extLst>
            </p:cNvPr>
            <p:cNvGrpSpPr/>
            <p:nvPr/>
          </p:nvGrpSpPr>
          <p:grpSpPr>
            <a:xfrm>
              <a:off x="8573157" y="2355242"/>
              <a:ext cx="1113182" cy="690300"/>
              <a:chOff x="8573157" y="2355242"/>
              <a:chExt cx="1113182" cy="690300"/>
            </a:xfrm>
            <a:grp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D474568-92B0-431D-A047-A0DA97911F3D}"/>
                  </a:ext>
                </a:extLst>
              </p:cNvPr>
              <p:cNvSpPr/>
              <p:nvPr/>
            </p:nvSpPr>
            <p:spPr>
              <a:xfrm flipV="1">
                <a:off x="8730491" y="2355242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530BE-4CC4-4FC2-8E56-056AD5D60627}"/>
                  </a:ext>
                </a:extLst>
              </p:cNvPr>
              <p:cNvSpPr txBox="1"/>
              <p:nvPr/>
            </p:nvSpPr>
            <p:spPr>
              <a:xfrm>
                <a:off x="8573157" y="2364974"/>
                <a:ext cx="111318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80</a:t>
                </a:r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6BA3220-71E1-42BA-A35D-1926D28CB741}"/>
              </a:ext>
            </a:extLst>
          </p:cNvPr>
          <p:cNvSpPr/>
          <p:nvPr/>
        </p:nvSpPr>
        <p:spPr>
          <a:xfrm>
            <a:off x="6210847" y="4756340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63B237-8B49-436C-B246-0B52AE9960E9}"/>
              </a:ext>
            </a:extLst>
          </p:cNvPr>
          <p:cNvGrpSpPr/>
          <p:nvPr/>
        </p:nvGrpSpPr>
        <p:grpSpPr>
          <a:xfrm>
            <a:off x="798621" y="4002011"/>
            <a:ext cx="5373374" cy="906729"/>
            <a:chOff x="4246702" y="2357171"/>
            <a:chExt cx="5373374" cy="90672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17BC16-28EF-4AD7-884C-72BFF3B7C02D}"/>
                </a:ext>
              </a:extLst>
            </p:cNvPr>
            <p:cNvSpPr/>
            <p:nvPr/>
          </p:nvSpPr>
          <p:spPr>
            <a:xfrm>
              <a:off x="4246702" y="3111500"/>
              <a:ext cx="4805765" cy="152400"/>
            </a:xfrm>
            <a:prstGeom prst="rect">
              <a:avLst/>
            </a:prstGeom>
            <a:solidFill>
              <a:srgbClr val="7D9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8D0977-EF37-448D-8EFB-FBDD2696762E}"/>
                </a:ext>
              </a:extLst>
            </p:cNvPr>
            <p:cNvGrpSpPr/>
            <p:nvPr/>
          </p:nvGrpSpPr>
          <p:grpSpPr>
            <a:xfrm>
              <a:off x="8506894" y="2357171"/>
              <a:ext cx="1113182" cy="706344"/>
              <a:chOff x="8506894" y="2357171"/>
              <a:chExt cx="1113182" cy="70634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91F2C69-ED12-4626-9B63-07D08F8AD08E}"/>
                  </a:ext>
                </a:extLst>
              </p:cNvPr>
              <p:cNvSpPr/>
              <p:nvPr/>
            </p:nvSpPr>
            <p:spPr>
              <a:xfrm flipV="1">
                <a:off x="8627738" y="2373215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7D9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894B9C-9F43-42C6-92B2-2C4CE2FA3AEE}"/>
                  </a:ext>
                </a:extLst>
              </p:cNvPr>
              <p:cNvSpPr txBox="1"/>
              <p:nvPr/>
            </p:nvSpPr>
            <p:spPr>
              <a:xfrm>
                <a:off x="8506894" y="2357171"/>
                <a:ext cx="1113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80</a:t>
                </a:r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7CA1212-4498-4235-BB2C-109130E434F1}"/>
              </a:ext>
            </a:extLst>
          </p:cNvPr>
          <p:cNvSpPr/>
          <p:nvPr/>
        </p:nvSpPr>
        <p:spPr>
          <a:xfrm>
            <a:off x="145486" y="1195245"/>
            <a:ext cx="6051190" cy="4924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6019E-F27B-4669-891D-E4C420F9FF96}"/>
              </a:ext>
            </a:extLst>
          </p:cNvPr>
          <p:cNvSpPr txBox="1"/>
          <p:nvPr/>
        </p:nvSpPr>
        <p:spPr>
          <a:xfrm>
            <a:off x="737776" y="1474064"/>
            <a:ext cx="4866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B664F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Design interface for Intelligent hardening and Implement hardening function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7EBF27-16BC-47FA-9E3E-A343D38D62BB}"/>
              </a:ext>
            </a:extLst>
          </p:cNvPr>
          <p:cNvSpPr txBox="1"/>
          <p:nvPr/>
        </p:nvSpPr>
        <p:spPr>
          <a:xfrm>
            <a:off x="737776" y="3000670"/>
            <a:ext cx="5164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Implementation of Customizable Hardening function and Interfaces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37375-AA3D-4801-B347-F61D9EACCB80}"/>
              </a:ext>
            </a:extLst>
          </p:cNvPr>
          <p:cNvSpPr txBox="1"/>
          <p:nvPr/>
        </p:nvSpPr>
        <p:spPr>
          <a:xfrm>
            <a:off x="737776" y="4596614"/>
            <a:ext cx="3293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D9A62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System Integration</a:t>
            </a:r>
          </a:p>
        </p:txBody>
      </p:sp>
      <p:sp>
        <p:nvSpPr>
          <p:cNvPr id="59" name="Rectangle 8"/>
          <p:cNvSpPr>
            <a:spLocks noChangeArrowheads="1"/>
          </p:cNvSpPr>
          <p:nvPr/>
        </p:nvSpPr>
        <p:spPr bwMode="auto">
          <a:xfrm>
            <a:off x="673795" y="481514"/>
            <a:ext cx="58206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Task </a:t>
            </a:r>
            <a:r>
              <a:rPr lang="en-US" altLang="en-US" sz="2000" b="1" dirty="0"/>
              <a:t>| </a:t>
            </a:r>
            <a:r>
              <a:rPr lang="en-US" altLang="en-US" sz="2400" dirty="0"/>
              <a:t>R.M Budditha Rathnayake  IT16054400</a:t>
            </a:r>
            <a:endParaRPr lang="en-US" altLang="en-US" sz="20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10011734" y="6049108"/>
            <a:ext cx="2180266" cy="734059"/>
          </a:xfrm>
          <a:prstGeom prst="rect">
            <a:avLst/>
          </a:prstGeom>
          <a:solidFill>
            <a:schemeClr val="accent1"/>
          </a:solidFill>
          <a:effectLst>
            <a:reflection stA="0" endPos="65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05031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0023 L 0.44492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9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3862 -0.0004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1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39674 0.0020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10011734" y="6049108"/>
            <a:ext cx="2180266" cy="734059"/>
          </a:xfrm>
          <a:prstGeom prst="rect">
            <a:avLst/>
          </a:prstGeom>
          <a:solidFill>
            <a:schemeClr val="accent1"/>
          </a:solidFill>
          <a:effectLst>
            <a:reflection stA="0" endPos="65000" dist="50800" dir="5400000" sy="-100000" algn="bl" rotWithShape="0"/>
            <a:softEdge rad="12700"/>
          </a:effec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73795" y="481514"/>
            <a:ext cx="58206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Task </a:t>
            </a:r>
            <a:r>
              <a:rPr lang="en-US" altLang="en-US" sz="2000" b="1" dirty="0"/>
              <a:t>| </a:t>
            </a:r>
            <a:r>
              <a:rPr lang="en-US" altLang="en-US" sz="2400" dirty="0"/>
              <a:t>R.M Budditha Rathnayake  IT16054400</a:t>
            </a:r>
            <a:endParaRPr lang="en-US" alt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5" y="1947769"/>
            <a:ext cx="10667496" cy="25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9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38006D-81DD-4A76-99FE-A11AD27F2657}"/>
              </a:ext>
            </a:extLst>
          </p:cNvPr>
          <p:cNvSpPr/>
          <p:nvPr/>
        </p:nvSpPr>
        <p:spPr>
          <a:xfrm>
            <a:off x="6210847" y="2098985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6C0E6D-5D4E-484D-A948-378A52A543AD}"/>
              </a:ext>
            </a:extLst>
          </p:cNvPr>
          <p:cNvGrpSpPr/>
          <p:nvPr/>
        </p:nvGrpSpPr>
        <p:grpSpPr>
          <a:xfrm>
            <a:off x="899045" y="1355979"/>
            <a:ext cx="4679383" cy="895406"/>
            <a:chOff x="4342742" y="2368494"/>
            <a:chExt cx="4679383" cy="8954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604107-783E-4014-B93B-69998F52DBB2}"/>
                </a:ext>
              </a:extLst>
            </p:cNvPr>
            <p:cNvSpPr/>
            <p:nvPr/>
          </p:nvSpPr>
          <p:spPr>
            <a:xfrm>
              <a:off x="4342742" y="3111500"/>
              <a:ext cx="4270365" cy="152400"/>
            </a:xfrm>
            <a:prstGeom prst="rect">
              <a:avLst/>
            </a:prstGeom>
            <a:solidFill>
              <a:srgbClr val="FB6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F37B5E-2C83-4956-B1D6-160E04AC0B6A}"/>
                </a:ext>
              </a:extLst>
            </p:cNvPr>
            <p:cNvGrpSpPr/>
            <p:nvPr/>
          </p:nvGrpSpPr>
          <p:grpSpPr>
            <a:xfrm>
              <a:off x="7908943" y="2368494"/>
              <a:ext cx="1113182" cy="690300"/>
              <a:chOff x="7908943" y="2368494"/>
              <a:chExt cx="1113182" cy="6903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43A74F2-0E07-42C8-8151-F38B814EC739}"/>
                  </a:ext>
                </a:extLst>
              </p:cNvPr>
              <p:cNvSpPr/>
              <p:nvPr/>
            </p:nvSpPr>
            <p:spPr>
              <a:xfrm flipV="1">
                <a:off x="8114910" y="2368494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B66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73A0B0-AE4C-4B09-947D-8E9F569ECB8A}"/>
                  </a:ext>
                </a:extLst>
              </p:cNvPr>
              <p:cNvSpPr txBox="1"/>
              <p:nvPr/>
            </p:nvSpPr>
            <p:spPr>
              <a:xfrm>
                <a:off x="7908943" y="2368494"/>
                <a:ext cx="1113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70</a:t>
                </a:r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1030D-0591-4E32-ADEF-27577C84DD93}"/>
              </a:ext>
            </a:extLst>
          </p:cNvPr>
          <p:cNvSpPr/>
          <p:nvPr/>
        </p:nvSpPr>
        <p:spPr>
          <a:xfrm>
            <a:off x="6210847" y="3179705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8D669C-41D2-4EF1-BD44-E7534D5919FF}"/>
              </a:ext>
            </a:extLst>
          </p:cNvPr>
          <p:cNvGrpSpPr/>
          <p:nvPr/>
        </p:nvGrpSpPr>
        <p:grpSpPr>
          <a:xfrm>
            <a:off x="899044" y="2447461"/>
            <a:ext cx="5249397" cy="884644"/>
            <a:chOff x="4652455" y="2379256"/>
            <a:chExt cx="5249397" cy="8846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C6FF1-C716-4DFD-BD67-344D3E36C756}"/>
                </a:ext>
              </a:extLst>
            </p:cNvPr>
            <p:cNvSpPr/>
            <p:nvPr/>
          </p:nvSpPr>
          <p:spPr>
            <a:xfrm>
              <a:off x="4652455" y="3111500"/>
              <a:ext cx="4844499" cy="152400"/>
            </a:xfrm>
            <a:prstGeom prst="rect">
              <a:avLst/>
            </a:prstGeom>
            <a:solidFill>
              <a:srgbClr val="6FA4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248667-953E-45C7-9FED-478BA07EB6D9}"/>
                </a:ext>
              </a:extLst>
            </p:cNvPr>
            <p:cNvGrpSpPr/>
            <p:nvPr/>
          </p:nvGrpSpPr>
          <p:grpSpPr>
            <a:xfrm>
              <a:off x="8788670" y="2379256"/>
              <a:ext cx="1113182" cy="690300"/>
              <a:chOff x="8788670" y="2379256"/>
              <a:chExt cx="1113182" cy="6903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1F04E8F-C200-4553-916E-7312A46E6251}"/>
                  </a:ext>
                </a:extLst>
              </p:cNvPr>
              <p:cNvSpPr/>
              <p:nvPr/>
            </p:nvSpPr>
            <p:spPr>
              <a:xfrm flipV="1">
                <a:off x="8920890" y="2379256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6FA4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FCEA3F-0546-4742-A7A7-2D9ED1A14D8E}"/>
                  </a:ext>
                </a:extLst>
              </p:cNvPr>
              <p:cNvSpPr txBox="1"/>
              <p:nvPr/>
            </p:nvSpPr>
            <p:spPr>
              <a:xfrm>
                <a:off x="8788670" y="2379256"/>
                <a:ext cx="1113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75</a:t>
                </a:r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62B7500-3D38-43C8-822F-E1C1FC038806}"/>
              </a:ext>
            </a:extLst>
          </p:cNvPr>
          <p:cNvSpPr/>
          <p:nvPr/>
        </p:nvSpPr>
        <p:spPr>
          <a:xfrm>
            <a:off x="6210847" y="4260425"/>
            <a:ext cx="5016500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4F5251-92E8-46F3-A6FE-C2BAACD46D1E}"/>
              </a:ext>
            </a:extLst>
          </p:cNvPr>
          <p:cNvGrpSpPr/>
          <p:nvPr/>
        </p:nvGrpSpPr>
        <p:grpSpPr>
          <a:xfrm>
            <a:off x="899046" y="3516489"/>
            <a:ext cx="5311801" cy="896336"/>
            <a:chOff x="4347127" y="2367564"/>
            <a:chExt cx="5311801" cy="89633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EB4241-AB46-4EBC-8674-545EEDA6C47B}"/>
                </a:ext>
              </a:extLst>
            </p:cNvPr>
            <p:cNvSpPr/>
            <p:nvPr/>
          </p:nvSpPr>
          <p:spPr>
            <a:xfrm>
              <a:off x="4347127" y="3111500"/>
              <a:ext cx="4844498" cy="152400"/>
            </a:xfrm>
            <a:prstGeom prst="rect">
              <a:avLst/>
            </a:prstGeom>
            <a:solidFill>
              <a:srgbClr val="FEB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DC783D-0C64-42BC-A892-22DCDDCDEFE4}"/>
                </a:ext>
              </a:extLst>
            </p:cNvPr>
            <p:cNvGrpSpPr/>
            <p:nvPr/>
          </p:nvGrpSpPr>
          <p:grpSpPr>
            <a:xfrm>
              <a:off x="8545746" y="2367564"/>
              <a:ext cx="1113182" cy="690300"/>
              <a:chOff x="8545746" y="2367564"/>
              <a:chExt cx="1113182" cy="690300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D474568-92B0-431D-A047-A0DA97911F3D}"/>
                  </a:ext>
                </a:extLst>
              </p:cNvPr>
              <p:cNvSpPr/>
              <p:nvPr/>
            </p:nvSpPr>
            <p:spPr>
              <a:xfrm flipV="1">
                <a:off x="8707464" y="2367564"/>
                <a:ext cx="789747" cy="690300"/>
              </a:xfrm>
              <a:custGeom>
                <a:avLst/>
                <a:gdLst>
                  <a:gd name="connsiteX0" fmla="*/ 79515 w 789747"/>
                  <a:gd name="connsiteY0" fmla="*/ 690300 h 690300"/>
                  <a:gd name="connsiteX1" fmla="*/ 710232 w 789747"/>
                  <a:gd name="connsiteY1" fmla="*/ 690300 h 690300"/>
                  <a:gd name="connsiteX2" fmla="*/ 789747 w 789747"/>
                  <a:gd name="connsiteY2" fmla="*/ 610785 h 690300"/>
                  <a:gd name="connsiteX3" fmla="*/ 789747 w 789747"/>
                  <a:gd name="connsiteY3" fmla="*/ 292737 h 690300"/>
                  <a:gd name="connsiteX4" fmla="*/ 710232 w 789747"/>
                  <a:gd name="connsiteY4" fmla="*/ 213222 h 690300"/>
                  <a:gd name="connsiteX5" fmla="*/ 504555 w 789747"/>
                  <a:gd name="connsiteY5" fmla="*/ 213222 h 690300"/>
                  <a:gd name="connsiteX6" fmla="*/ 394873 w 789747"/>
                  <a:gd name="connsiteY6" fmla="*/ 0 h 690300"/>
                  <a:gd name="connsiteX7" fmla="*/ 285190 w 789747"/>
                  <a:gd name="connsiteY7" fmla="*/ 213222 h 690300"/>
                  <a:gd name="connsiteX8" fmla="*/ 79515 w 789747"/>
                  <a:gd name="connsiteY8" fmla="*/ 213222 h 690300"/>
                  <a:gd name="connsiteX9" fmla="*/ 0 w 789747"/>
                  <a:gd name="connsiteY9" fmla="*/ 292737 h 690300"/>
                  <a:gd name="connsiteX10" fmla="*/ 0 w 789747"/>
                  <a:gd name="connsiteY10" fmla="*/ 610785 h 690300"/>
                  <a:gd name="connsiteX11" fmla="*/ 79515 w 789747"/>
                  <a:gd name="connsiteY11" fmla="*/ 690300 h 69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9747" h="690300">
                    <a:moveTo>
                      <a:pt x="79515" y="690300"/>
                    </a:moveTo>
                    <a:lnTo>
                      <a:pt x="710232" y="690300"/>
                    </a:lnTo>
                    <a:cubicBezTo>
                      <a:pt x="754147" y="690300"/>
                      <a:pt x="789747" y="654700"/>
                      <a:pt x="789747" y="610785"/>
                    </a:cubicBezTo>
                    <a:lnTo>
                      <a:pt x="789747" y="292737"/>
                    </a:lnTo>
                    <a:cubicBezTo>
                      <a:pt x="789747" y="248822"/>
                      <a:pt x="754147" y="213222"/>
                      <a:pt x="710232" y="213222"/>
                    </a:cubicBezTo>
                    <a:lnTo>
                      <a:pt x="504555" y="213222"/>
                    </a:lnTo>
                    <a:lnTo>
                      <a:pt x="394873" y="0"/>
                    </a:lnTo>
                    <a:lnTo>
                      <a:pt x="285190" y="213222"/>
                    </a:lnTo>
                    <a:lnTo>
                      <a:pt x="79515" y="213222"/>
                    </a:lnTo>
                    <a:cubicBezTo>
                      <a:pt x="35600" y="213222"/>
                      <a:pt x="0" y="248822"/>
                      <a:pt x="0" y="292737"/>
                    </a:cubicBezTo>
                    <a:lnTo>
                      <a:pt x="0" y="610785"/>
                    </a:lnTo>
                    <a:cubicBezTo>
                      <a:pt x="0" y="654700"/>
                      <a:pt x="35600" y="690300"/>
                      <a:pt x="79515" y="690300"/>
                    </a:cubicBezTo>
                    <a:close/>
                  </a:path>
                </a:pathLst>
              </a:custGeom>
              <a:solidFill>
                <a:srgbClr val="FEB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530BE-4CC4-4FC2-8E56-056AD5D60627}"/>
                  </a:ext>
                </a:extLst>
              </p:cNvPr>
              <p:cNvSpPr txBox="1"/>
              <p:nvPr/>
            </p:nvSpPr>
            <p:spPr>
              <a:xfrm>
                <a:off x="8545746" y="2367564"/>
                <a:ext cx="1113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90</a:t>
                </a:r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%</a:t>
                </a:r>
                <a:endPara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7CA1212-4498-4235-BB2C-109130E434F1}"/>
              </a:ext>
            </a:extLst>
          </p:cNvPr>
          <p:cNvSpPr/>
          <p:nvPr/>
        </p:nvSpPr>
        <p:spPr>
          <a:xfrm>
            <a:off x="84059" y="954485"/>
            <a:ext cx="6051190" cy="3679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26019E-F27B-4669-891D-E4C420F9FF96}"/>
              </a:ext>
            </a:extLst>
          </p:cNvPr>
          <p:cNvSpPr txBox="1"/>
          <p:nvPr/>
        </p:nvSpPr>
        <p:spPr>
          <a:xfrm>
            <a:off x="820718" y="1572996"/>
            <a:ext cx="5177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FB664F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classified compliance issues , Predict the overall risk score of the server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1BF933-C831-429C-BC66-39A9F27A659D}"/>
              </a:ext>
            </a:extLst>
          </p:cNvPr>
          <p:cNvSpPr txBox="1"/>
          <p:nvPr/>
        </p:nvSpPr>
        <p:spPr>
          <a:xfrm>
            <a:off x="825037" y="3445862"/>
            <a:ext cx="4992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6FA4CA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Display the asset value to be threaten</a:t>
            </a:r>
            <a:endParaRPr lang="en-US" sz="2400" b="1" dirty="0">
              <a:solidFill>
                <a:srgbClr val="6FA4CA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7EBF27-16BC-47FA-9E3E-A343D38D62BB}"/>
              </a:ext>
            </a:extLst>
          </p:cNvPr>
          <p:cNvSpPr txBox="1"/>
          <p:nvPr/>
        </p:nvSpPr>
        <p:spPr>
          <a:xfrm>
            <a:off x="820718" y="4074069"/>
            <a:ext cx="516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FEBB6E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Design interface for Reporting.</a:t>
            </a:r>
          </a:p>
        </p:txBody>
      </p:sp>
      <p:sp>
        <p:nvSpPr>
          <p:cNvPr id="59" name="Rectangle 8"/>
          <p:cNvSpPr>
            <a:spLocks noChangeArrowheads="1"/>
          </p:cNvSpPr>
          <p:nvPr/>
        </p:nvSpPr>
        <p:spPr bwMode="auto">
          <a:xfrm>
            <a:off x="673795" y="481514"/>
            <a:ext cx="48717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Task </a:t>
            </a:r>
            <a:r>
              <a:rPr lang="en-US" altLang="en-US" sz="2000" b="1" dirty="0"/>
              <a:t>| </a:t>
            </a:r>
            <a:r>
              <a:rPr lang="en-US" altLang="en-US" sz="2400" dirty="0"/>
              <a:t>Aruna Shan H.G.R   IT16099746</a:t>
            </a:r>
            <a:endParaRPr lang="en-US" alt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1" t="31766" r="19312" b="31113"/>
          <a:stretch/>
        </p:blipFill>
        <p:spPr>
          <a:xfrm>
            <a:off x="10011734" y="6049108"/>
            <a:ext cx="2180266" cy="734059"/>
          </a:xfrm>
          <a:prstGeom prst="rect">
            <a:avLst/>
          </a:prstGeom>
          <a:solidFill>
            <a:schemeClr val="accent1"/>
          </a:solidFill>
          <a:effectLst>
            <a:reflection stA="0" endPos="65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0490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0185 L 0.37787 -0.0025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8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36107 -0.001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4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41067 -0.002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781794_Research presentation_RVA_v3" id="{DF2794B4-2314-4F87-8639-5DCB9EEE28EE}" vid="{3B969E49-204F-4FF6-BD10-D26195B8D4D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7278</TotalTime>
  <Words>277</Words>
  <Application>Microsoft Office PowerPoint</Application>
  <PresentationFormat>Widescreen</PresentationFormat>
  <Paragraphs>49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Franklin Gothic Book</vt:lpstr>
      <vt:lpstr>Times New Roman</vt:lpstr>
      <vt:lpstr>Tw Cen MT</vt:lpstr>
      <vt:lpstr>Custom Design</vt:lpstr>
      <vt:lpstr>1_Custom Design</vt:lpstr>
      <vt:lpstr>Office Theme</vt:lpstr>
      <vt:lpstr>1_Office Theme</vt:lpstr>
      <vt:lpstr>HardnBot  Intelligent Server Hardening Software</vt:lpstr>
      <vt:lpstr>HardnBot Solution Proposed in Brief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 | HardnBot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HardnBot :  Intelligent Server Hardening Software</dc:title>
  <dc:creator>Budditha Rathnayaka</dc:creator>
  <cp:lastModifiedBy>Wijekoon W.M.K.M.W. it16167742</cp:lastModifiedBy>
  <cp:revision>122</cp:revision>
  <dcterms:created xsi:type="dcterms:W3CDTF">2019-09-11T05:22:46Z</dcterms:created>
  <dcterms:modified xsi:type="dcterms:W3CDTF">2020-05-20T09:12:23Z</dcterms:modified>
</cp:coreProperties>
</file>